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731" r:id="rId2"/>
    <p:sldId id="733" r:id="rId3"/>
    <p:sldId id="766" r:id="rId4"/>
    <p:sldId id="795" r:id="rId5"/>
    <p:sldId id="794" r:id="rId6"/>
    <p:sldId id="768" r:id="rId7"/>
    <p:sldId id="796" r:id="rId8"/>
    <p:sldId id="790" r:id="rId9"/>
    <p:sldId id="789" r:id="rId10"/>
    <p:sldId id="788" r:id="rId11"/>
    <p:sldId id="787" r:id="rId12"/>
    <p:sldId id="791" r:id="rId13"/>
    <p:sldId id="780" r:id="rId14"/>
    <p:sldId id="781" r:id="rId15"/>
    <p:sldId id="783" r:id="rId16"/>
    <p:sldId id="782" r:id="rId17"/>
    <p:sldId id="798" r:id="rId18"/>
    <p:sldId id="793" r:id="rId19"/>
    <p:sldId id="797" r:id="rId20"/>
    <p:sldId id="799" r:id="rId21"/>
    <p:sldId id="800" r:id="rId22"/>
    <p:sldId id="785" r:id="rId23"/>
    <p:sldId id="786" r:id="rId24"/>
    <p:sldId id="801" r:id="rId25"/>
    <p:sldId id="803" r:id="rId26"/>
    <p:sldId id="804" r:id="rId27"/>
    <p:sldId id="805" r:id="rId28"/>
    <p:sldId id="806" r:id="rId29"/>
    <p:sldId id="807" r:id="rId30"/>
    <p:sldId id="808" r:id="rId31"/>
    <p:sldId id="742" r:id="rId32"/>
  </p:sldIdLst>
  <p:sldSz cx="9144000" cy="6858000" type="screen4x3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6">
          <p15:clr>
            <a:srgbClr val="A4A3A4"/>
          </p15:clr>
        </p15:guide>
        <p15:guide id="2" pos="28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B587"/>
    <a:srgbClr val="1557AE"/>
    <a:srgbClr val="4269BD"/>
    <a:srgbClr val="E97C30"/>
    <a:srgbClr val="3A97D7"/>
    <a:srgbClr val="E87E04"/>
    <a:srgbClr val="FFC000"/>
    <a:srgbClr val="1F4E79"/>
    <a:srgbClr val="0070C0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8" autoAdjust="0"/>
    <p:restoredTop sz="94816" autoAdjust="0"/>
  </p:normalViewPr>
  <p:slideViewPr>
    <p:cSldViewPr snapToGrid="0">
      <p:cViewPr varScale="1">
        <p:scale>
          <a:sx n="112" d="100"/>
          <a:sy n="112" d="100"/>
        </p:scale>
        <p:origin x="464" y="184"/>
      </p:cViewPr>
      <p:guideLst>
        <p:guide orient="horz" pos="2096"/>
        <p:guide pos="287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72" y="0"/>
            <a:ext cx="2387241" cy="8385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过程 5"/>
          <p:cNvSpPr/>
          <p:nvPr userDrawn="1"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 userDrawn="1"/>
        </p:nvSpPr>
        <p:spPr>
          <a:xfrm rot="5400000">
            <a:off x="4486270" y="2200275"/>
            <a:ext cx="171450" cy="9144001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 userDrawn="1"/>
        </p:nvSpPr>
        <p:spPr>
          <a:xfrm rot="5400000" flipH="1">
            <a:off x="8184229" y="5850177"/>
            <a:ext cx="327501" cy="159203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6" r="53951"/>
          <a:stretch>
            <a:fillRect/>
          </a:stretch>
        </p:blipFill>
        <p:spPr>
          <a:xfrm>
            <a:off x="7829550" y="6523381"/>
            <a:ext cx="1154166" cy="31105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239091" y="113944"/>
            <a:ext cx="812329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-1" fmla="*/ 0 w 661307"/>
              <a:gd name="connsiteY0-2" fmla="*/ 0 h 726621"/>
              <a:gd name="connsiteX1-3" fmla="*/ 661307 w 661307"/>
              <a:gd name="connsiteY1-4" fmla="*/ 0 h 726621"/>
              <a:gd name="connsiteX2-5" fmla="*/ 661307 w 661307"/>
              <a:gd name="connsiteY2-6" fmla="*/ 726621 h 726621"/>
              <a:gd name="connsiteX3-7" fmla="*/ 326571 w 661307"/>
              <a:gd name="connsiteY3-8" fmla="*/ 718457 h 726621"/>
              <a:gd name="connsiteX4-9" fmla="*/ 0 w 661307"/>
              <a:gd name="connsiteY4-10" fmla="*/ 726621 h 726621"/>
              <a:gd name="connsiteX5" fmla="*/ 0 w 661307"/>
              <a:gd name="connsiteY5" fmla="*/ 0 h 726621"/>
              <a:gd name="connsiteX0-11" fmla="*/ 0 w 661307"/>
              <a:gd name="connsiteY0-12" fmla="*/ 0 h 898071"/>
              <a:gd name="connsiteX1-13" fmla="*/ 661307 w 661307"/>
              <a:gd name="connsiteY1-14" fmla="*/ 0 h 898071"/>
              <a:gd name="connsiteX2-15" fmla="*/ 661307 w 661307"/>
              <a:gd name="connsiteY2-16" fmla="*/ 726621 h 898071"/>
              <a:gd name="connsiteX3-17" fmla="*/ 351063 w 661307"/>
              <a:gd name="connsiteY3-18" fmla="*/ 898071 h 898071"/>
              <a:gd name="connsiteX4-19" fmla="*/ 0 w 661307"/>
              <a:gd name="connsiteY4-20" fmla="*/ 726621 h 898071"/>
              <a:gd name="connsiteX5-21" fmla="*/ 0 w 661307"/>
              <a:gd name="connsiteY5-22" fmla="*/ 0 h 898071"/>
              <a:gd name="connsiteX0-23" fmla="*/ 0 w 661307"/>
              <a:gd name="connsiteY0-24" fmla="*/ 0 h 898071"/>
              <a:gd name="connsiteX1-25" fmla="*/ 661307 w 661307"/>
              <a:gd name="connsiteY1-26" fmla="*/ 0 h 898071"/>
              <a:gd name="connsiteX2-27" fmla="*/ 661307 w 661307"/>
              <a:gd name="connsiteY2-28" fmla="*/ 726621 h 898071"/>
              <a:gd name="connsiteX3-29" fmla="*/ 318406 w 661307"/>
              <a:gd name="connsiteY3-30" fmla="*/ 898071 h 898071"/>
              <a:gd name="connsiteX4-31" fmla="*/ 0 w 661307"/>
              <a:gd name="connsiteY4-32" fmla="*/ 726621 h 898071"/>
              <a:gd name="connsiteX5-33" fmla="*/ 0 w 661307"/>
              <a:gd name="connsiteY5-34" fmla="*/ 0 h 898071"/>
              <a:gd name="connsiteX0-35" fmla="*/ 0 w 661307"/>
              <a:gd name="connsiteY0-36" fmla="*/ 0 h 898071"/>
              <a:gd name="connsiteX1-37" fmla="*/ 661307 w 661307"/>
              <a:gd name="connsiteY1-38" fmla="*/ 0 h 898071"/>
              <a:gd name="connsiteX2-39" fmla="*/ 661307 w 661307"/>
              <a:gd name="connsiteY2-40" fmla="*/ 726621 h 898071"/>
              <a:gd name="connsiteX3-41" fmla="*/ 310242 w 661307"/>
              <a:gd name="connsiteY3-42" fmla="*/ 898071 h 898071"/>
              <a:gd name="connsiteX4-43" fmla="*/ 0 w 661307"/>
              <a:gd name="connsiteY4-44" fmla="*/ 726621 h 898071"/>
              <a:gd name="connsiteX5-45" fmla="*/ 0 w 661307"/>
              <a:gd name="connsiteY5-46" fmla="*/ 0 h 898071"/>
              <a:gd name="connsiteX0-47" fmla="*/ 0 w 661307"/>
              <a:gd name="connsiteY0-48" fmla="*/ 0 h 898071"/>
              <a:gd name="connsiteX1-49" fmla="*/ 661307 w 661307"/>
              <a:gd name="connsiteY1-50" fmla="*/ 0 h 898071"/>
              <a:gd name="connsiteX2-51" fmla="*/ 661307 w 661307"/>
              <a:gd name="connsiteY2-52" fmla="*/ 726621 h 898071"/>
              <a:gd name="connsiteX3-53" fmla="*/ 331673 w 661307"/>
              <a:gd name="connsiteY3-54" fmla="*/ 898071 h 898071"/>
              <a:gd name="connsiteX4-55" fmla="*/ 0 w 661307"/>
              <a:gd name="connsiteY4-56" fmla="*/ 726621 h 898071"/>
              <a:gd name="connsiteX5-57" fmla="*/ 0 w 661307"/>
              <a:gd name="connsiteY5-58" fmla="*/ 0 h 898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>
            <a:fillRect/>
          </a:stretch>
        </p:blipFill>
        <p:spPr>
          <a:xfrm>
            <a:off x="296112" y="195665"/>
            <a:ext cx="619134" cy="6368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1934" y="107901"/>
            <a:ext cx="112892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7637105" y="5350752"/>
            <a:ext cx="324399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6" name="矩形 5"/>
          <p:cNvSpPr/>
          <p:nvPr userDrawn="1"/>
        </p:nvSpPr>
        <p:spPr>
          <a:xfrm>
            <a:off x="6669766" y="6602968"/>
            <a:ext cx="2420500" cy="21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4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西安交通大学数据与信息中心</a:t>
            </a:r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3302905" y="3383209"/>
            <a:ext cx="171533" cy="6777344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>
            <a:fillRect/>
          </a:stretch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67" y="-79685"/>
            <a:ext cx="2707933" cy="10415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6896100" y="264123"/>
            <a:ext cx="2190235" cy="1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85311" y="196643"/>
            <a:ext cx="326182" cy="335109"/>
            <a:chOff x="3976261" y="3892343"/>
            <a:chExt cx="326182" cy="335109"/>
          </a:xfrm>
        </p:grpSpPr>
        <p:sp>
          <p:nvSpPr>
            <p:cNvPr id="17" name="六边形 16"/>
            <p:cNvSpPr/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六边形 18"/>
            <p:cNvSpPr/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六边形 19"/>
            <p:cNvSpPr/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六边形 20"/>
            <p:cNvSpPr/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六边形 21"/>
            <p:cNvSpPr/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流程图: 过程 8"/>
          <p:cNvSpPr/>
          <p:nvPr userDrawn="1"/>
        </p:nvSpPr>
        <p:spPr>
          <a:xfrm rot="5400000" flipH="1">
            <a:off x="8236630" y="-492807"/>
            <a:ext cx="252123" cy="144728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6" r="53951"/>
          <a:stretch>
            <a:fillRect/>
          </a:stretch>
        </p:blipFill>
        <p:spPr>
          <a:xfrm>
            <a:off x="7858125" y="129047"/>
            <a:ext cx="1154166" cy="3110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6896101" y="264123"/>
            <a:ext cx="2190235" cy="1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85311" y="196644"/>
            <a:ext cx="326182" cy="335109"/>
            <a:chOff x="3976261" y="3892343"/>
            <a:chExt cx="326182" cy="335109"/>
          </a:xfrm>
        </p:grpSpPr>
        <p:sp>
          <p:nvSpPr>
            <p:cNvPr id="17" name="六边形 16"/>
            <p:cNvSpPr/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六边形 18"/>
            <p:cNvSpPr/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六边形 19"/>
            <p:cNvSpPr/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六边形 20"/>
            <p:cNvSpPr/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六边形 21"/>
            <p:cNvSpPr/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4" name="流程图: 过程 8"/>
          <p:cNvSpPr/>
          <p:nvPr userDrawn="1"/>
        </p:nvSpPr>
        <p:spPr>
          <a:xfrm rot="5400000" flipH="1">
            <a:off x="8268146" y="-734021"/>
            <a:ext cx="189092" cy="192971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6" r="53951"/>
          <a:stretch>
            <a:fillRect/>
          </a:stretch>
        </p:blipFill>
        <p:spPr>
          <a:xfrm>
            <a:off x="7858125" y="129048"/>
            <a:ext cx="1154166" cy="31105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1451696"/>
            <a:ext cx="9144000" cy="285853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F3F7CD-1122-5D4E-B080-895F165BF5CC}"/>
              </a:ext>
            </a:extLst>
          </p:cNvPr>
          <p:cNvSpPr txBox="1"/>
          <p:nvPr/>
        </p:nvSpPr>
        <p:spPr>
          <a:xfrm>
            <a:off x="958036" y="2440239"/>
            <a:ext cx="7280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bg1"/>
                </a:solidFill>
              </a:rPr>
              <a:t>基于知识图谱的电影知识问答系统</a:t>
            </a:r>
            <a:endParaRPr kumimoji="1" lang="en-US" altLang="zh-CN" sz="3600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3600" dirty="0">
                <a:solidFill>
                  <a:schemeClr val="bg1"/>
                </a:solidFill>
              </a:rPr>
              <a:t>第</a:t>
            </a:r>
            <a:r>
              <a:rPr kumimoji="1" lang="en-US" altLang="zh-CN" sz="3600" dirty="0">
                <a:solidFill>
                  <a:schemeClr val="bg1"/>
                </a:solidFill>
              </a:rPr>
              <a:t>21</a:t>
            </a:r>
            <a:r>
              <a:rPr kumimoji="1" lang="zh-CN" altLang="en-US" sz="3600" dirty="0">
                <a:solidFill>
                  <a:schemeClr val="bg1"/>
                </a:solidFill>
              </a:rPr>
              <a:t>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FC7379-1CF4-2244-A838-F9478FDBCD78}"/>
              </a:ext>
            </a:extLst>
          </p:cNvPr>
          <p:cNvSpPr txBox="1"/>
          <p:nvPr/>
        </p:nvSpPr>
        <p:spPr>
          <a:xfrm>
            <a:off x="2672862" y="4813160"/>
            <a:ext cx="449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黄隆宁 刘雨涵 李澍培 黄前鑫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/>
              <a:t>2021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11</a:t>
            </a:r>
            <a:r>
              <a:rPr kumimoji="1" lang="zh-CN" altLang="en-US" sz="2400" dirty="0"/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0" y="84192"/>
            <a:ext cx="3088800" cy="10850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1BD7D0-F0B5-CB45-9D14-6F8862FBB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6" y="2232898"/>
            <a:ext cx="3911600" cy="30353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17F7E0B-54A7-EC4F-B96C-7CE85F0DF2BF}"/>
              </a:ext>
            </a:extLst>
          </p:cNvPr>
          <p:cNvSpPr/>
          <p:nvPr/>
        </p:nvSpPr>
        <p:spPr>
          <a:xfrm>
            <a:off x="964844" y="1161072"/>
            <a:ext cx="761908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Genre-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实体：类别名称</a:t>
            </a:r>
          </a:p>
        </p:txBody>
      </p:sp>
    </p:spTree>
    <p:extLst>
      <p:ext uri="{BB962C8B-B14F-4D97-AF65-F5344CB8AC3E}">
        <p14:creationId xmlns:p14="http://schemas.microsoft.com/office/powerpoint/2010/main" val="256782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0" y="84192"/>
            <a:ext cx="3088800" cy="10850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54BA6-34AF-6E4B-A61A-A8338D4C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" y="2103638"/>
            <a:ext cx="7708900" cy="30861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C4A85DE-0B2D-F04F-8A4B-1B19D9363EEC}"/>
              </a:ext>
            </a:extLst>
          </p:cNvPr>
          <p:cNvSpPr/>
          <p:nvPr/>
        </p:nvSpPr>
        <p:spPr>
          <a:xfrm>
            <a:off x="964844" y="1161072"/>
            <a:ext cx="761908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P_to_M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-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关系：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Person-&gt;Movie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165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0" y="84192"/>
            <a:ext cx="3088800" cy="10850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A87E0DB-802D-2B41-B136-6CFD4824F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2103638"/>
            <a:ext cx="7442200" cy="29591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CC6900D-A8C0-CA4D-BB3A-3316A8CFCFE1}"/>
              </a:ext>
            </a:extLst>
          </p:cNvPr>
          <p:cNvSpPr/>
          <p:nvPr/>
        </p:nvSpPr>
        <p:spPr>
          <a:xfrm>
            <a:off x="964844" y="1161072"/>
            <a:ext cx="761908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M_to_G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-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关系：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Movie-&gt;Genre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2976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087499" y="1987423"/>
            <a:ext cx="483489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三、设计思路</a:t>
            </a:r>
          </a:p>
        </p:txBody>
      </p:sp>
    </p:spTree>
    <p:extLst>
      <p:ext uri="{BB962C8B-B14F-4D97-AF65-F5344CB8AC3E}">
        <p14:creationId xmlns:p14="http://schemas.microsoft.com/office/powerpoint/2010/main" val="327748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937CA6-0D5E-4C44-BA84-E5E5BF2BE5EF}"/>
              </a:ext>
            </a:extLst>
          </p:cNvPr>
          <p:cNvSpPr/>
          <p:nvPr/>
        </p:nvSpPr>
        <p:spPr>
          <a:xfrm>
            <a:off x="1147552" y="1110655"/>
            <a:ext cx="2639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400" b="1" i="0" dirty="0">
                <a:solidFill>
                  <a:srgbClr val="222226"/>
                </a:solidFill>
                <a:effectLst/>
                <a:latin typeface="PingFang SC"/>
              </a:rPr>
              <a:t>1</a:t>
            </a:r>
            <a:r>
              <a:rPr lang="zh-CN" altLang="en-US" sz="2400" b="1" i="0" dirty="0">
                <a:solidFill>
                  <a:srgbClr val="222226"/>
                </a:solidFill>
                <a:effectLst/>
                <a:latin typeface="PingFang SC"/>
              </a:rPr>
              <a:t>、数据导入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0330C2-AD0F-47F7-B3B2-C262FF38BBBA}"/>
              </a:ext>
            </a:extLst>
          </p:cNvPr>
          <p:cNvSpPr txBox="1"/>
          <p:nvPr/>
        </p:nvSpPr>
        <p:spPr>
          <a:xfrm>
            <a:off x="1147552" y="1572320"/>
            <a:ext cx="7343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将电影相关数据存入</a:t>
            </a:r>
            <a:r>
              <a:rPr lang="en-US" altLang="zh-CN" dirty="0"/>
              <a:t>Neo4j</a:t>
            </a:r>
            <a:r>
              <a:rPr lang="zh-CN" altLang="en-US" dirty="0"/>
              <a:t>图数据库中，</a:t>
            </a:r>
            <a:r>
              <a:rPr lang="en" altLang="zh-CN" dirty="0"/>
              <a:t>Neo4j</a:t>
            </a:r>
            <a:r>
              <a:rPr lang="zh-CN" altLang="en-US" dirty="0"/>
              <a:t>在处理节点（对象）关系这方面性能比较棒，而且查询语句简单，更容易构建我们的电影知识图谱</a:t>
            </a: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7F548ED0-36C6-9E42-A4BC-B270B3CA6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79" y="2610975"/>
            <a:ext cx="6740404" cy="39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46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937CA6-0D5E-4C44-BA84-E5E5BF2BE5EF}"/>
              </a:ext>
            </a:extLst>
          </p:cNvPr>
          <p:cNvSpPr/>
          <p:nvPr/>
        </p:nvSpPr>
        <p:spPr>
          <a:xfrm>
            <a:off x="1147552" y="1056943"/>
            <a:ext cx="2639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400" b="1" dirty="0">
                <a:solidFill>
                  <a:srgbClr val="222226"/>
                </a:solidFill>
                <a:latin typeface="PingFang SC"/>
              </a:rPr>
              <a:t>2</a:t>
            </a:r>
            <a:r>
              <a:rPr lang="zh-CN" altLang="en-US" sz="2400" b="1" i="0" dirty="0">
                <a:solidFill>
                  <a:srgbClr val="222226"/>
                </a:solidFill>
                <a:effectLst/>
                <a:latin typeface="PingFang SC"/>
              </a:rPr>
              <a:t>、抽象问题模版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0330C2-AD0F-47F7-B3B2-C262FF38BBBA}"/>
              </a:ext>
            </a:extLst>
          </p:cNvPr>
          <p:cNvSpPr txBox="1"/>
          <p:nvPr/>
        </p:nvSpPr>
        <p:spPr>
          <a:xfrm>
            <a:off x="1503626" y="2003505"/>
            <a:ext cx="692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某某电影的评分是多少</a:t>
            </a:r>
            <a:r>
              <a:rPr lang="en-US" altLang="zh-CN" dirty="0"/>
              <a:t>, </a:t>
            </a:r>
            <a:r>
              <a:rPr lang="zh-CN" altLang="en-US" dirty="0"/>
              <a:t>有很多种问法</a:t>
            </a:r>
            <a:r>
              <a:rPr lang="en-US" altLang="zh-CN" dirty="0"/>
              <a:t>, </a:t>
            </a:r>
            <a:r>
              <a:rPr lang="zh-CN" altLang="en-US" dirty="0"/>
              <a:t>这时需要将问题抽象化</a:t>
            </a:r>
            <a:r>
              <a:rPr lang="en-US" altLang="zh-CN" dirty="0"/>
              <a:t>, </a:t>
            </a:r>
            <a:r>
              <a:rPr lang="zh-CN" altLang="en-US" dirty="0"/>
              <a:t>并列出来</a:t>
            </a:r>
            <a:r>
              <a:rPr lang="en-US" altLang="zh-CN" dirty="0"/>
              <a:t>, </a:t>
            </a:r>
            <a:r>
              <a:rPr lang="zh-CN" altLang="en-US" dirty="0"/>
              <a:t>以此类推</a:t>
            </a:r>
            <a:r>
              <a:rPr lang="en-US" altLang="zh-CN" dirty="0"/>
              <a:t>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8BBA9A-2E84-4946-B0E5-AA40ECDDA3ED}"/>
              </a:ext>
            </a:extLst>
          </p:cNvPr>
          <p:cNvSpPr/>
          <p:nvPr/>
        </p:nvSpPr>
        <p:spPr>
          <a:xfrm>
            <a:off x="1503626" y="1103259"/>
            <a:ext cx="64623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将可能的问题抽象为问题模版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DB7A44-8B2C-3946-8228-0AEE8E02A0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7"/>
          <a:stretch/>
        </p:blipFill>
        <p:spPr>
          <a:xfrm>
            <a:off x="4964263" y="3378110"/>
            <a:ext cx="2258845" cy="2425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8CCFDA-EE68-9C41-B1C2-5D81901A97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"/>
          <a:stretch/>
        </p:blipFill>
        <p:spPr>
          <a:xfrm>
            <a:off x="1482605" y="2649836"/>
            <a:ext cx="2920696" cy="38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2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FF1B654-B986-A648-AFA9-99DADC854A9B}"/>
              </a:ext>
            </a:extLst>
          </p:cNvPr>
          <p:cNvSpPr/>
          <p:nvPr/>
        </p:nvSpPr>
        <p:spPr>
          <a:xfrm>
            <a:off x="1147552" y="1056943"/>
            <a:ext cx="2639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400" b="1" i="0" dirty="0">
                <a:solidFill>
                  <a:srgbClr val="222226"/>
                </a:solidFill>
                <a:effectLst/>
                <a:latin typeface="PingFang SC"/>
              </a:rPr>
              <a:t>3</a:t>
            </a:r>
            <a:r>
              <a:rPr lang="zh-CN" altLang="en-US" sz="2400" b="1" i="0" dirty="0">
                <a:solidFill>
                  <a:srgbClr val="222226"/>
                </a:solidFill>
                <a:effectLst/>
                <a:latin typeface="PingFang SC"/>
              </a:rPr>
              <a:t>、抽象</a:t>
            </a:r>
            <a:r>
              <a:rPr lang="zh-CN" altLang="en-US" sz="2400" b="1" dirty="0">
                <a:solidFill>
                  <a:srgbClr val="222226"/>
                </a:solidFill>
                <a:latin typeface="PingFang SC"/>
              </a:rPr>
              <a:t>实体</a:t>
            </a:r>
            <a:endParaRPr lang="zh-CN" altLang="en-US" sz="2400" b="1" i="0" dirty="0">
              <a:solidFill>
                <a:srgbClr val="222226"/>
              </a:solidFill>
              <a:effectLst/>
              <a:latin typeface="PingFang SC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F2D971-9C29-EC47-B9C0-6BB4591824CF}"/>
              </a:ext>
            </a:extLst>
          </p:cNvPr>
          <p:cNvSpPr/>
          <p:nvPr/>
        </p:nvSpPr>
        <p:spPr>
          <a:xfrm>
            <a:off x="1503626" y="1103259"/>
            <a:ext cx="64623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抽象同类实体，并自定义词性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79F977-1132-514B-BFF2-D0A5880FBF70}"/>
              </a:ext>
            </a:extLst>
          </p:cNvPr>
          <p:cNvSpPr txBox="1"/>
          <p:nvPr/>
        </p:nvSpPr>
        <p:spPr>
          <a:xfrm>
            <a:off x="1832400" y="2297430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电影名称</a:t>
            </a:r>
            <a:r>
              <a:rPr kumimoji="1" lang="en-US" altLang="zh-CN" dirty="0"/>
              <a:t>	nm</a:t>
            </a:r>
          </a:p>
          <a:p>
            <a:r>
              <a:rPr kumimoji="1" lang="zh-CN" altLang="en-US" dirty="0"/>
              <a:t>演员名字</a:t>
            </a:r>
            <a:r>
              <a:rPr kumimoji="1" lang="en-US" altLang="zh-CN" dirty="0"/>
              <a:t>	</a:t>
            </a:r>
            <a:r>
              <a:rPr kumimoji="1" lang="en-US" altLang="zh-CN" dirty="0" err="1"/>
              <a:t>nnt</a:t>
            </a:r>
            <a:endParaRPr kumimoji="1" lang="en-US" altLang="zh-CN" dirty="0"/>
          </a:p>
          <a:p>
            <a:r>
              <a:rPr kumimoji="1" lang="zh-CN" altLang="en-US" dirty="0"/>
              <a:t>电影类型</a:t>
            </a:r>
            <a:r>
              <a:rPr kumimoji="1" lang="en-US" altLang="zh-CN" dirty="0"/>
              <a:t>	ng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8A6802-ADF5-2B48-A4BC-1D22F9F2C40E}"/>
              </a:ext>
            </a:extLst>
          </p:cNvPr>
          <p:cNvSpPr/>
          <p:nvPr/>
        </p:nvSpPr>
        <p:spPr>
          <a:xfrm>
            <a:off x="1503626" y="3228648"/>
            <a:ext cx="64623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根据数据库生成自定义分词词表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FBBA94-008E-EA43-A8CC-10D0994EC083}"/>
              </a:ext>
            </a:extLst>
          </p:cNvPr>
          <p:cNvSpPr txBox="1"/>
          <p:nvPr/>
        </p:nvSpPr>
        <p:spPr>
          <a:xfrm>
            <a:off x="1832400" y="4445903"/>
            <a:ext cx="33009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userdict.txt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卧虎藏龙</a:t>
            </a:r>
            <a:r>
              <a:rPr kumimoji="1" lang="en-US" altLang="zh-CN" dirty="0"/>
              <a:t>	10000	nm</a:t>
            </a:r>
          </a:p>
          <a:p>
            <a:r>
              <a:rPr kumimoji="1" lang="zh-CN" altLang="en-US" dirty="0"/>
              <a:t>成龙</a:t>
            </a:r>
            <a:r>
              <a:rPr kumimoji="1" lang="en-US" altLang="zh-CN" dirty="0"/>
              <a:t>		10000	</a:t>
            </a:r>
            <a:r>
              <a:rPr kumimoji="1" lang="en-US" altLang="zh-CN" dirty="0" err="1"/>
              <a:t>nnt</a:t>
            </a:r>
            <a:endParaRPr kumimoji="1" lang="en-US" altLang="zh-CN" dirty="0"/>
          </a:p>
          <a:p>
            <a:r>
              <a:rPr kumimoji="1" lang="zh-CN" altLang="en-US" dirty="0"/>
              <a:t>动作</a:t>
            </a:r>
            <a:r>
              <a:rPr kumimoji="1" lang="en-US" altLang="zh-CN" dirty="0"/>
              <a:t>		10000	ng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3EBFF5-D6C6-C04F-8085-66E9F71D158A}"/>
              </a:ext>
            </a:extLst>
          </p:cNvPr>
          <p:cNvSpPr txBox="1"/>
          <p:nvPr/>
        </p:nvSpPr>
        <p:spPr>
          <a:xfrm>
            <a:off x="1503626" y="6015836"/>
            <a:ext cx="692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自定义词表用于</a:t>
            </a:r>
            <a:r>
              <a:rPr lang="en-US" altLang="zh-CN" dirty="0" err="1"/>
              <a:t>jieba</a:t>
            </a:r>
            <a:r>
              <a:rPr lang="zh-CN" altLang="en-US" dirty="0"/>
              <a:t>分词，提取词性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714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937CA6-0D5E-4C44-BA84-E5E5BF2BE5EF}"/>
              </a:ext>
            </a:extLst>
          </p:cNvPr>
          <p:cNvSpPr/>
          <p:nvPr/>
        </p:nvSpPr>
        <p:spPr>
          <a:xfrm>
            <a:off x="1147552" y="1056943"/>
            <a:ext cx="4619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400" b="1" i="0" dirty="0">
                <a:solidFill>
                  <a:srgbClr val="222226"/>
                </a:solidFill>
                <a:effectLst/>
                <a:latin typeface="PingFang SC"/>
              </a:rPr>
              <a:t>4</a:t>
            </a:r>
            <a:r>
              <a:rPr lang="zh-CN" altLang="en-US" sz="2400" b="1" i="0" dirty="0">
                <a:solidFill>
                  <a:srgbClr val="222226"/>
                </a:solidFill>
                <a:effectLst/>
                <a:latin typeface="PingFang SC"/>
              </a:rPr>
              <a:t>、基于朴素贝叶斯的问题分类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DB7A44-8B2C-3946-8228-0AEE8E02A0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7"/>
          <a:stretch/>
        </p:blipFill>
        <p:spPr>
          <a:xfrm>
            <a:off x="972671" y="2084833"/>
            <a:ext cx="2258845" cy="2425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4FE7BB-6F8E-B543-B64F-8DB932F3D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4" y="2171700"/>
            <a:ext cx="2359269" cy="171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962637-3DC2-8E45-8016-476DE15019D8}"/>
              </a:ext>
            </a:extLst>
          </p:cNvPr>
          <p:cNvSpPr txBox="1"/>
          <p:nvPr/>
        </p:nvSpPr>
        <p:spPr>
          <a:xfrm>
            <a:off x="1663511" y="17242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问评分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A13AFD-EFC4-7847-A195-F39871F19A65}"/>
              </a:ext>
            </a:extLst>
          </p:cNvPr>
          <p:cNvSpPr txBox="1"/>
          <p:nvPr/>
        </p:nvSpPr>
        <p:spPr>
          <a:xfrm>
            <a:off x="4479101" y="17242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问演员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40AF73-6BDA-744F-BC50-B819666EEDAE}"/>
              </a:ext>
            </a:extLst>
          </p:cNvPr>
          <p:cNvSpPr/>
          <p:nvPr/>
        </p:nvSpPr>
        <p:spPr>
          <a:xfrm>
            <a:off x="738675" y="4588635"/>
            <a:ext cx="7666650" cy="110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sklearn.naive_bayes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.</a:t>
            </a:r>
            <a:r>
              <a:rPr lang="en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MultinomialNB</a:t>
            </a:r>
            <a:endParaRPr lang="e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sklearn.feature_extraction.text.TfidfVectorizer</a:t>
            </a:r>
            <a:endParaRPr lang="e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F82A6F-A7AF-904D-9607-A5D75EEB1A62}"/>
              </a:ext>
            </a:extLst>
          </p:cNvPr>
          <p:cNvSpPr/>
          <p:nvPr/>
        </p:nvSpPr>
        <p:spPr>
          <a:xfrm>
            <a:off x="738675" y="5525193"/>
            <a:ext cx="64623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将用户问题匹配到问题模板</a:t>
            </a:r>
          </a:p>
        </p:txBody>
      </p:sp>
    </p:spTree>
    <p:extLst>
      <p:ext uri="{BB962C8B-B14F-4D97-AF65-F5344CB8AC3E}">
        <p14:creationId xmlns:p14="http://schemas.microsoft.com/office/powerpoint/2010/main" val="410062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F4519D-9991-944E-BC78-F49B1E671E6E}"/>
              </a:ext>
            </a:extLst>
          </p:cNvPr>
          <p:cNvSpPr/>
          <p:nvPr/>
        </p:nvSpPr>
        <p:spPr>
          <a:xfrm>
            <a:off x="1147552" y="1056943"/>
            <a:ext cx="4619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400" b="1" dirty="0">
                <a:solidFill>
                  <a:srgbClr val="222226"/>
                </a:solidFill>
                <a:latin typeface="PingFang SC"/>
              </a:rPr>
              <a:t>5</a:t>
            </a:r>
            <a:r>
              <a:rPr lang="zh-CN" altLang="en-US" sz="2400" b="1" i="0" dirty="0">
                <a:solidFill>
                  <a:srgbClr val="222226"/>
                </a:solidFill>
                <a:effectLst/>
                <a:latin typeface="PingFang SC"/>
              </a:rPr>
              <a:t>、处理流程统</a:t>
            </a:r>
            <a:r>
              <a:rPr lang="zh-CN" altLang="en-US" sz="2400" b="1" dirty="0">
                <a:solidFill>
                  <a:srgbClr val="222226"/>
                </a:solidFill>
                <a:latin typeface="PingFang SC"/>
              </a:rPr>
              <a:t>览</a:t>
            </a:r>
            <a:endParaRPr lang="zh-CN" altLang="en-US" sz="2400" b="1" i="0" dirty="0">
              <a:solidFill>
                <a:srgbClr val="222226"/>
              </a:solidFill>
              <a:effectLst/>
              <a:latin typeface="PingFang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B31714-EFCC-4840-8E2F-C5709EBE2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" y="2418853"/>
            <a:ext cx="8318350" cy="18129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859C702-151F-9A46-9C36-6DFC869F7A03}"/>
              </a:ext>
            </a:extLst>
          </p:cNvPr>
          <p:cNvSpPr/>
          <p:nvPr/>
        </p:nvSpPr>
        <p:spPr>
          <a:xfrm>
            <a:off x="932985" y="1287775"/>
            <a:ext cx="64623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卧虎藏龙的评分是多少？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810429-E85A-6843-BAC8-EE067F35B6ED}"/>
              </a:ext>
            </a:extLst>
          </p:cNvPr>
          <p:cNvSpPr/>
          <p:nvPr/>
        </p:nvSpPr>
        <p:spPr>
          <a:xfrm>
            <a:off x="1111590" y="4287395"/>
            <a:ext cx="64623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卧虎藏龙电影评分为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7.2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分！</a:t>
            </a:r>
          </a:p>
        </p:txBody>
      </p:sp>
    </p:spTree>
    <p:extLst>
      <p:ext uri="{BB962C8B-B14F-4D97-AF65-F5344CB8AC3E}">
        <p14:creationId xmlns:p14="http://schemas.microsoft.com/office/powerpoint/2010/main" val="845798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937CA6-0D5E-4C44-BA84-E5E5BF2BE5EF}"/>
              </a:ext>
            </a:extLst>
          </p:cNvPr>
          <p:cNvSpPr/>
          <p:nvPr/>
        </p:nvSpPr>
        <p:spPr>
          <a:xfrm>
            <a:off x="1147552" y="1110655"/>
            <a:ext cx="3310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400" b="1" dirty="0">
                <a:solidFill>
                  <a:srgbClr val="222226"/>
                </a:solidFill>
                <a:latin typeface="PingFang SC"/>
              </a:rPr>
              <a:t>6</a:t>
            </a:r>
            <a:r>
              <a:rPr lang="zh-CN" altLang="en-US" sz="2400" b="1" i="0" dirty="0">
                <a:solidFill>
                  <a:srgbClr val="222226"/>
                </a:solidFill>
                <a:effectLst/>
                <a:latin typeface="PingFang SC"/>
              </a:rPr>
              <a:t>、微信公众号接口</a:t>
            </a:r>
          </a:p>
        </p:txBody>
      </p:sp>
      <p:pic>
        <p:nvPicPr>
          <p:cNvPr id="14" name="图片 13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249DB835-5C72-9749-B29D-C31D92AE4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77" y="3090863"/>
            <a:ext cx="6858000" cy="19685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DA3680D-7035-7D47-AB11-B0B24310E3E4}"/>
              </a:ext>
            </a:extLst>
          </p:cNvPr>
          <p:cNvSpPr/>
          <p:nvPr/>
        </p:nvSpPr>
        <p:spPr>
          <a:xfrm>
            <a:off x="1466691" y="1606235"/>
            <a:ext cx="64623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将问答系统部署到微信公众号</a:t>
            </a:r>
          </a:p>
        </p:txBody>
      </p:sp>
    </p:spTree>
    <p:extLst>
      <p:ext uri="{BB962C8B-B14F-4D97-AF65-F5344CB8AC3E}">
        <p14:creationId xmlns:p14="http://schemas.microsoft.com/office/powerpoint/2010/main" val="389394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0800000">
            <a:off x="1592047" y="120448"/>
            <a:ext cx="5904127" cy="111600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02577" y="306941"/>
            <a:ext cx="23388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 rot="10800000">
            <a:off x="0" y="1"/>
            <a:ext cx="9144000" cy="1241919"/>
          </a:xfrm>
          <a:custGeom>
            <a:avLst/>
            <a:gdLst>
              <a:gd name="connsiteX0" fmla="*/ 9144000 w 9144000"/>
              <a:gd name="connsiteY0" fmla="*/ 1241919 h 1241919"/>
              <a:gd name="connsiteX1" fmla="*/ 0 w 9144000"/>
              <a:gd name="connsiteY1" fmla="*/ 1241919 h 1241919"/>
              <a:gd name="connsiteX2" fmla="*/ 0 w 9144000"/>
              <a:gd name="connsiteY2" fmla="*/ 1061919 h 1241919"/>
              <a:gd name="connsiteX3" fmla="*/ 1762992 w 9144000"/>
              <a:gd name="connsiteY3" fmla="*/ 1061919 h 1241919"/>
              <a:gd name="connsiteX4" fmla="*/ 4572000 w 9144000"/>
              <a:gd name="connsiteY4" fmla="*/ 0 h 1241919"/>
              <a:gd name="connsiteX5" fmla="*/ 7381007 w 9144000"/>
              <a:gd name="connsiteY5" fmla="*/ 1061919 h 1241919"/>
              <a:gd name="connsiteX6" fmla="*/ 9144000 w 9144000"/>
              <a:gd name="connsiteY6" fmla="*/ 1061919 h 124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1241919">
                <a:moveTo>
                  <a:pt x="9144000" y="1241919"/>
                </a:moveTo>
                <a:lnTo>
                  <a:pt x="0" y="1241919"/>
                </a:lnTo>
                <a:lnTo>
                  <a:pt x="0" y="1061919"/>
                </a:lnTo>
                <a:lnTo>
                  <a:pt x="1762992" y="1061919"/>
                </a:lnTo>
                <a:lnTo>
                  <a:pt x="4572000" y="0"/>
                </a:lnTo>
                <a:lnTo>
                  <a:pt x="7381007" y="1061919"/>
                </a:lnTo>
                <a:lnTo>
                  <a:pt x="9144000" y="1061919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24258" y="105966"/>
            <a:ext cx="241495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CONTENS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10" name="KSO_Shape"/>
          <p:cNvSpPr/>
          <p:nvPr/>
        </p:nvSpPr>
        <p:spPr bwMode="auto">
          <a:xfrm>
            <a:off x="485774" y="5147786"/>
            <a:ext cx="1334873" cy="124372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4213" y="1968110"/>
            <a:ext cx="5070987" cy="338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一、问题分析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二、实验数据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三、设计思路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四、项目演示</a:t>
            </a:r>
          </a:p>
        </p:txBody>
      </p: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2276221" y="3860936"/>
            <a:ext cx="1260000" cy="1260000"/>
            <a:chOff x="1174779" y="3359349"/>
            <a:chExt cx="1800000" cy="1800001"/>
          </a:xfrm>
        </p:grpSpPr>
        <p:grpSp>
          <p:nvGrpSpPr>
            <p:cNvPr id="14" name="组合 13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椭圆 14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5D9FC1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2683600" y="2570378"/>
            <a:ext cx="576000" cy="576000"/>
            <a:chOff x="1174779" y="3359349"/>
            <a:chExt cx="1800000" cy="1800001"/>
          </a:xfrm>
        </p:grpSpPr>
        <p:grpSp>
          <p:nvGrpSpPr>
            <p:cNvPr id="19" name="组合 18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183A6A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6591" y="2718418"/>
            <a:ext cx="1980000" cy="1980000"/>
            <a:chOff x="6250980" y="3660482"/>
            <a:chExt cx="1800000" cy="1800001"/>
          </a:xfrm>
        </p:grpSpPr>
        <p:sp>
          <p:nvSpPr>
            <p:cNvPr id="24" name="椭圆 23"/>
            <p:cNvSpPr/>
            <p:nvPr/>
          </p:nvSpPr>
          <p:spPr>
            <a:xfrm>
              <a:off x="6250980" y="3660482"/>
              <a:ext cx="1800000" cy="1800000"/>
            </a:xfrm>
            <a:prstGeom prst="ellipse">
              <a:avLst/>
            </a:prstGeom>
            <a:gradFill flip="none" rotWithShape="1">
              <a:gsLst>
                <a:gs pos="0">
                  <a:srgbClr val="E8E7E9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9510690">
              <a:off x="6250980" y="3660483"/>
              <a:ext cx="1800000" cy="180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100000">
                    <a:srgbClr val="E7E4E9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/>
        </p:nvSpPr>
        <p:spPr>
          <a:xfrm>
            <a:off x="1190591" y="2862418"/>
            <a:ext cx="1692000" cy="16920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778122" y="2035413"/>
            <a:ext cx="1044000" cy="1044000"/>
            <a:chOff x="1174779" y="3359349"/>
            <a:chExt cx="1800000" cy="1800001"/>
          </a:xfrm>
        </p:grpSpPr>
        <p:grpSp>
          <p:nvGrpSpPr>
            <p:cNvPr id="28" name="组合 27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椭圆 28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16B6CC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75243" y="4151919"/>
            <a:ext cx="648000" cy="648000"/>
            <a:chOff x="1174779" y="3359349"/>
            <a:chExt cx="1800000" cy="1800001"/>
          </a:xfrm>
        </p:grpSpPr>
        <p:grpSp>
          <p:nvGrpSpPr>
            <p:cNvPr id="33" name="组合 32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1654083" y="3310817"/>
            <a:ext cx="876025" cy="900000"/>
            <a:chOff x="3976261" y="3892343"/>
            <a:chExt cx="326182" cy="335109"/>
          </a:xfrm>
          <a:solidFill>
            <a:schemeClr val="bg1"/>
          </a:solidFill>
        </p:grpSpPr>
        <p:sp>
          <p:nvSpPr>
            <p:cNvPr id="38" name="六边形 37"/>
            <p:cNvSpPr/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六边形 39"/>
            <p:cNvSpPr/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六边形 40"/>
            <p:cNvSpPr/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六边形 41"/>
            <p:cNvSpPr/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六边形 42"/>
            <p:cNvSpPr/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937CA6-0D5E-4C44-BA84-E5E5BF2BE5EF}"/>
              </a:ext>
            </a:extLst>
          </p:cNvPr>
          <p:cNvSpPr/>
          <p:nvPr/>
        </p:nvSpPr>
        <p:spPr>
          <a:xfrm>
            <a:off x="1147552" y="1110655"/>
            <a:ext cx="2639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400" b="1" i="0" dirty="0">
                <a:solidFill>
                  <a:srgbClr val="222226"/>
                </a:solidFill>
                <a:effectLst/>
                <a:latin typeface="PingFang SC"/>
              </a:rPr>
              <a:t>7</a:t>
            </a:r>
            <a:r>
              <a:rPr lang="zh-CN" altLang="en-US" sz="2400" b="1" i="0" dirty="0">
                <a:solidFill>
                  <a:srgbClr val="222226"/>
                </a:solidFill>
                <a:effectLst/>
                <a:latin typeface="PingFang SC"/>
              </a:rPr>
              <a:t>、代码实现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09DBB-E40D-EC47-A26C-F90633505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30800" r="78126" b="14600"/>
          <a:stretch/>
        </p:blipFill>
        <p:spPr>
          <a:xfrm>
            <a:off x="911226" y="1705807"/>
            <a:ext cx="2228850" cy="44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72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937CA6-0D5E-4C44-BA84-E5E5BF2BE5EF}"/>
              </a:ext>
            </a:extLst>
          </p:cNvPr>
          <p:cNvSpPr/>
          <p:nvPr/>
        </p:nvSpPr>
        <p:spPr>
          <a:xfrm>
            <a:off x="1147552" y="1110655"/>
            <a:ext cx="2639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400" b="1" dirty="0">
                <a:solidFill>
                  <a:srgbClr val="222226"/>
                </a:solidFill>
                <a:latin typeface="PingFang SC"/>
              </a:rPr>
              <a:t>8</a:t>
            </a:r>
            <a:r>
              <a:rPr lang="zh-CN" altLang="en-US" sz="2400" b="1" i="0" dirty="0">
                <a:solidFill>
                  <a:srgbClr val="222226"/>
                </a:solidFill>
                <a:effectLst/>
                <a:latin typeface="PingFang SC"/>
              </a:rPr>
              <a:t>、流水线部署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54673F-B2FD-4C4D-BB43-6E42F1F9381B}"/>
              </a:ext>
            </a:extLst>
          </p:cNvPr>
          <p:cNvSpPr/>
          <p:nvPr/>
        </p:nvSpPr>
        <p:spPr>
          <a:xfrm>
            <a:off x="1011940" y="3951148"/>
            <a:ext cx="7788105" cy="18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将工程容器化</a:t>
            </a:r>
            <a:endParaRPr lang="en-US" altLang="zh-CN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完全基于云服务 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+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流水线自动部署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5676EE-5C19-2A44-8463-F40C1534C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0" y="2684779"/>
            <a:ext cx="2149003" cy="841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ABB69F-E0E6-8C4A-AE80-F618D75B9D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5"/>
          <a:stretch/>
        </p:blipFill>
        <p:spPr>
          <a:xfrm>
            <a:off x="3764339" y="2275308"/>
            <a:ext cx="1451838" cy="13396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B67F49-D51C-4F41-9914-AC028A1A1B4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EF6FD"/>
              </a:clrFrom>
              <a:clrTo>
                <a:srgbClr val="EEF6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73" y="2524282"/>
            <a:ext cx="2604484" cy="84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68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087499" y="1987423"/>
            <a:ext cx="483489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四、项目演示</a:t>
            </a:r>
          </a:p>
        </p:txBody>
      </p:sp>
    </p:spTree>
    <p:extLst>
      <p:ext uri="{BB962C8B-B14F-4D97-AF65-F5344CB8AC3E}">
        <p14:creationId xmlns:p14="http://schemas.microsoft.com/office/powerpoint/2010/main" val="3147611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pic>
        <p:nvPicPr>
          <p:cNvPr id="4" name="图片 3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609C7ABA-B9CD-2F48-A451-F01E86F03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34690"/>
            <a:ext cx="6858000" cy="1968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6E4B5-64D6-6E45-B56A-DE8A3611E2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5"/>
          <a:stretch/>
        </p:blipFill>
        <p:spPr>
          <a:xfrm>
            <a:off x="6003925" y="0"/>
            <a:ext cx="3088801" cy="299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89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6E4B5-64D6-6E45-B56A-DE8A3611E2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5"/>
          <a:stretch/>
        </p:blipFill>
        <p:spPr>
          <a:xfrm>
            <a:off x="6003925" y="0"/>
            <a:ext cx="3088801" cy="2990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5C6865-6860-F846-AE82-F5989D1365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6" b="45422"/>
          <a:stretch/>
        </p:blipFill>
        <p:spPr>
          <a:xfrm>
            <a:off x="1395871" y="2955295"/>
            <a:ext cx="5789011" cy="2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01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6E4B5-64D6-6E45-B56A-DE8A3611E2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5"/>
          <a:stretch/>
        </p:blipFill>
        <p:spPr>
          <a:xfrm>
            <a:off x="6003925" y="0"/>
            <a:ext cx="3088801" cy="29903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F0306E-65B3-AB4D-8DF3-4F4FE85335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6" b="8142"/>
          <a:stretch/>
        </p:blipFill>
        <p:spPr>
          <a:xfrm>
            <a:off x="2286000" y="1267076"/>
            <a:ext cx="3086100" cy="48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36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6E4B5-64D6-6E45-B56A-DE8A3611E2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5"/>
          <a:stretch/>
        </p:blipFill>
        <p:spPr>
          <a:xfrm>
            <a:off x="6003925" y="0"/>
            <a:ext cx="3088801" cy="2990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859F8E-CCC4-9C44-BDAA-D3C01D0E1A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45179"/>
          <a:stretch/>
        </p:blipFill>
        <p:spPr>
          <a:xfrm>
            <a:off x="1038414" y="3001826"/>
            <a:ext cx="5961369" cy="20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0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6E4B5-64D6-6E45-B56A-DE8A3611E2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5"/>
          <a:stretch/>
        </p:blipFill>
        <p:spPr>
          <a:xfrm>
            <a:off x="6003925" y="0"/>
            <a:ext cx="3088801" cy="29903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9ECC6B-7B15-D441-8868-6D044F8DE5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0" b="8099"/>
          <a:stretch/>
        </p:blipFill>
        <p:spPr>
          <a:xfrm>
            <a:off x="1923839" y="1375021"/>
            <a:ext cx="3707247" cy="45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4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6E4B5-64D6-6E45-B56A-DE8A3611E2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5"/>
          <a:stretch/>
        </p:blipFill>
        <p:spPr>
          <a:xfrm>
            <a:off x="6003925" y="0"/>
            <a:ext cx="3088801" cy="2990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875DCA-688D-F749-9E25-1E511FF28F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00" b="43604"/>
          <a:stretch/>
        </p:blipFill>
        <p:spPr>
          <a:xfrm>
            <a:off x="1202792" y="3099662"/>
            <a:ext cx="5745842" cy="18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4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6E4B5-64D6-6E45-B56A-DE8A3611E2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5"/>
          <a:stretch/>
        </p:blipFill>
        <p:spPr>
          <a:xfrm>
            <a:off x="6003925" y="0"/>
            <a:ext cx="3088801" cy="29903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2BAC4F-438D-374A-A1A2-0E2183AC1E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5" b="9487"/>
          <a:stretch/>
        </p:blipFill>
        <p:spPr>
          <a:xfrm>
            <a:off x="2783205" y="1394460"/>
            <a:ext cx="264033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6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087499" y="1987423"/>
            <a:ext cx="483489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一、问题分析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6E4B5-64D6-6E45-B56A-DE8A3611E2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5"/>
          <a:stretch/>
        </p:blipFill>
        <p:spPr>
          <a:xfrm>
            <a:off x="6003925" y="0"/>
            <a:ext cx="3088801" cy="2990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A7AA52-8447-6C45-9357-9BE3AF5A4B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7" b="45166"/>
          <a:stretch/>
        </p:blipFill>
        <p:spPr>
          <a:xfrm>
            <a:off x="1033599" y="1794510"/>
            <a:ext cx="5070021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6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47924"/>
            <a:ext cx="914400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9" r="53863"/>
          <a:stretch>
            <a:fillRect/>
          </a:stretch>
        </p:blipFill>
        <p:spPr>
          <a:xfrm>
            <a:off x="206875" y="152400"/>
            <a:ext cx="2517275" cy="6791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7004" y="2588269"/>
            <a:ext cx="8109992" cy="14204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zh-CN" altLang="en-US" sz="7200" b="1" kern="100" dirty="0">
                <a:solidFill>
                  <a:srgbClr val="1557AE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谢谢！</a:t>
            </a:r>
            <a:endParaRPr lang="zh-CN" altLang="zh-CN" sz="7200" b="1" kern="100" dirty="0">
              <a:solidFill>
                <a:srgbClr val="1557AE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88000" y="1850263"/>
            <a:ext cx="8635365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32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基于</a:t>
            </a: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知识图谱</a:t>
            </a:r>
            <a:r>
              <a:rPr lang="zh-CN" altLang="en-US" sz="32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的</a:t>
            </a: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电影</a:t>
            </a:r>
            <a:r>
              <a:rPr lang="zh-CN" altLang="en-US" sz="32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知识</a:t>
            </a: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问答系统</a:t>
            </a:r>
          </a:p>
        </p:txBody>
      </p:sp>
    </p:spTree>
    <p:extLst>
      <p:ext uri="{BB962C8B-B14F-4D97-AF65-F5344CB8AC3E}">
        <p14:creationId xmlns:p14="http://schemas.microsoft.com/office/powerpoint/2010/main" val="12398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087499" y="1987423"/>
            <a:ext cx="483489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二、实验数据</a:t>
            </a:r>
          </a:p>
        </p:txBody>
      </p:sp>
    </p:spTree>
    <p:extLst>
      <p:ext uri="{BB962C8B-B14F-4D97-AF65-F5344CB8AC3E}">
        <p14:creationId xmlns:p14="http://schemas.microsoft.com/office/powerpoint/2010/main" val="285741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0" y="84192"/>
            <a:ext cx="3088800" cy="10850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7037AD5-2C97-4E67-91E0-2B4F9F380753}"/>
              </a:ext>
            </a:extLst>
          </p:cNvPr>
          <p:cNvSpPr/>
          <p:nvPr/>
        </p:nvSpPr>
        <p:spPr>
          <a:xfrm>
            <a:off x="810768" y="221143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数据来源于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IMDB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数据库，这是一个关于电影演员、电影、电视明星和电影制作的在线数据库。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其中包括了明星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500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多位，电影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4500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多部，电影类型十余种。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C8957F-6979-4FBF-8861-160E92AED27B}"/>
              </a:ext>
            </a:extLst>
          </p:cNvPr>
          <p:cNvSpPr/>
          <p:nvPr/>
        </p:nvSpPr>
        <p:spPr>
          <a:xfrm>
            <a:off x="542544" y="626712"/>
            <a:ext cx="308880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实验数据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0" y="84192"/>
            <a:ext cx="3088800" cy="10850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7037AD5-2C97-4E67-91E0-2B4F9F380753}"/>
              </a:ext>
            </a:extLst>
          </p:cNvPr>
          <p:cNvSpPr/>
          <p:nvPr/>
        </p:nvSpPr>
        <p:spPr>
          <a:xfrm>
            <a:off x="810768" y="2211431"/>
            <a:ext cx="787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Neo4j</a:t>
            </a:r>
            <a:r>
              <a:rPr lang="zh-CN" altLang="en-US" dirty="0"/>
              <a:t>是一个</a:t>
            </a:r>
            <a:r>
              <a:rPr lang="en" altLang="zh-CN" dirty="0"/>
              <a:t>NoSQL</a:t>
            </a:r>
            <a:r>
              <a:rPr lang="zh-CN" altLang="en-US" dirty="0"/>
              <a:t>的图数据库管理系统，相比于</a:t>
            </a:r>
            <a:r>
              <a:rPr lang="en-US" altLang="zh-CN" dirty="0" err="1"/>
              <a:t>sql</a:t>
            </a:r>
            <a:r>
              <a:rPr lang="zh-CN" altLang="en-US" dirty="0"/>
              <a:t>，</a:t>
            </a:r>
            <a:r>
              <a:rPr lang="en" altLang="zh-CN" dirty="0"/>
              <a:t>neo4j</a:t>
            </a:r>
            <a:r>
              <a:rPr lang="zh-CN" altLang="en-US" dirty="0"/>
              <a:t>在处理节点（对象）关系这方面性能比较棒，而且查询语句简单，更容易构建我们的电影知识图谱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C8957F-6979-4FBF-8861-160E92AED27B}"/>
              </a:ext>
            </a:extLst>
          </p:cNvPr>
          <p:cNvSpPr/>
          <p:nvPr/>
        </p:nvSpPr>
        <p:spPr>
          <a:xfrm>
            <a:off x="542544" y="626712"/>
            <a:ext cx="308880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图数据库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4F8502-17DE-E141-A3A0-78B920E4D31E}"/>
              </a:ext>
            </a:extLst>
          </p:cNvPr>
          <p:cNvSpPr/>
          <p:nvPr/>
        </p:nvSpPr>
        <p:spPr>
          <a:xfrm>
            <a:off x="318480" y="3967538"/>
            <a:ext cx="179607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Person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BC7585-1775-324C-B1DB-FB6D663FA575}"/>
              </a:ext>
            </a:extLst>
          </p:cNvPr>
          <p:cNvSpPr/>
          <p:nvPr/>
        </p:nvSpPr>
        <p:spPr>
          <a:xfrm>
            <a:off x="2733309" y="3967538"/>
            <a:ext cx="179607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Movie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F9368F-770A-EA44-AEA7-3E1D8A28A882}"/>
              </a:ext>
            </a:extLst>
          </p:cNvPr>
          <p:cNvSpPr/>
          <p:nvPr/>
        </p:nvSpPr>
        <p:spPr>
          <a:xfrm>
            <a:off x="5148138" y="3967538"/>
            <a:ext cx="179607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Genre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EA3ACE5-C63A-604A-B136-75210A3515A5}"/>
              </a:ext>
            </a:extLst>
          </p:cNvPr>
          <p:cNvCxnSpPr/>
          <p:nvPr/>
        </p:nvCxnSpPr>
        <p:spPr>
          <a:xfrm>
            <a:off x="1984074" y="4640580"/>
            <a:ext cx="9191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5111C76-DF4F-9A41-9F9E-29A5ACB75A7F}"/>
              </a:ext>
            </a:extLst>
          </p:cNvPr>
          <p:cNvSpPr/>
          <p:nvPr/>
        </p:nvSpPr>
        <p:spPr>
          <a:xfrm>
            <a:off x="1525895" y="3818128"/>
            <a:ext cx="1796070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act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E74EFB7-2ECB-4749-B273-378A23B37087}"/>
              </a:ext>
            </a:extLst>
          </p:cNvPr>
          <p:cNvCxnSpPr/>
          <p:nvPr/>
        </p:nvCxnSpPr>
        <p:spPr>
          <a:xfrm>
            <a:off x="4463622" y="4640580"/>
            <a:ext cx="9191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AFDC8BF-B8A4-A34C-BB2B-87916DFFEB6B}"/>
              </a:ext>
            </a:extLst>
          </p:cNvPr>
          <p:cNvSpPr/>
          <p:nvPr/>
        </p:nvSpPr>
        <p:spPr>
          <a:xfrm>
            <a:off x="4025160" y="3877609"/>
            <a:ext cx="1796070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is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697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0" y="84192"/>
            <a:ext cx="3088800" cy="10850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B3B4FF-D4CD-0543-83E7-7DBE13DF6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638"/>
            <a:ext cx="9144000" cy="342358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E9A16D4-2674-AE4B-92E4-A68FB4D04554}"/>
              </a:ext>
            </a:extLst>
          </p:cNvPr>
          <p:cNvSpPr/>
          <p:nvPr/>
        </p:nvSpPr>
        <p:spPr>
          <a:xfrm>
            <a:off x="964844" y="1161072"/>
            <a:ext cx="761908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Movie-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实体：名称、简介、评分等</a:t>
            </a:r>
          </a:p>
        </p:txBody>
      </p:sp>
    </p:spTree>
    <p:extLst>
      <p:ext uri="{BB962C8B-B14F-4D97-AF65-F5344CB8AC3E}">
        <p14:creationId xmlns:p14="http://schemas.microsoft.com/office/powerpoint/2010/main" val="63095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0" y="84192"/>
            <a:ext cx="3088800" cy="10850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40E0D6-2786-9A40-BA7B-F9905C225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7624"/>
            <a:ext cx="9144000" cy="401497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7B745CB-6426-D546-B6C5-A7CF66C05186}"/>
              </a:ext>
            </a:extLst>
          </p:cNvPr>
          <p:cNvSpPr/>
          <p:nvPr/>
        </p:nvSpPr>
        <p:spPr>
          <a:xfrm>
            <a:off x="964844" y="1161072"/>
            <a:ext cx="761908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Person-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实体：姓名、简介、生日等</a:t>
            </a:r>
          </a:p>
        </p:txBody>
      </p:sp>
    </p:spTree>
    <p:extLst>
      <p:ext uri="{BB962C8B-B14F-4D97-AF65-F5344CB8AC3E}">
        <p14:creationId xmlns:p14="http://schemas.microsoft.com/office/powerpoint/2010/main" val="1113483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439</Words>
  <Application>Microsoft Macintosh PowerPoint</Application>
  <PresentationFormat>全屏显示(4:3)</PresentationFormat>
  <Paragraphs>63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-apple-system</vt:lpstr>
      <vt:lpstr>黑体</vt:lpstr>
      <vt:lpstr>隶书</vt:lpstr>
      <vt:lpstr>微软雅黑</vt:lpstr>
      <vt:lpstr>PingFang SC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Msoffice17541</cp:lastModifiedBy>
  <cp:revision>463</cp:revision>
  <cp:lastPrinted>2021-05-29T10:31:00Z</cp:lastPrinted>
  <dcterms:created xsi:type="dcterms:W3CDTF">2021-05-29T10:31:00Z</dcterms:created>
  <dcterms:modified xsi:type="dcterms:W3CDTF">2021-11-01T11:10:02Z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13129DD646ED4FE9A16E5DB6A6F3E066</vt:lpwstr>
  </property>
</Properties>
</file>